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71" r:id="rId15"/>
    <p:sldId id="272" r:id="rId16"/>
    <p:sldId id="273" r:id="rId17"/>
    <p:sldId id="274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11" autoAdjust="0"/>
    <p:restoredTop sz="94639"/>
  </p:normalViewPr>
  <p:slideViewPr>
    <p:cSldViewPr snapToGrid="0" snapToObjects="1">
      <p:cViewPr varScale="1">
        <p:scale>
          <a:sx n="108" d="100"/>
          <a:sy n="108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438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542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754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392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73320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2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300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99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692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876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5109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71087-85BE-C347-AEFC-78E24CCCC351}" type="datetimeFigureOut">
              <a:rPr lang="es-ES_tradnl" smtClean="0"/>
              <a:t>9/7/20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28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visafont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319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403515" y="585833"/>
            <a:ext cx="849110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indica en qué consiste , para qué sirve  y en dónde o a quién impactará el proyecto)</a:t>
            </a:r>
            <a:r>
              <a:rPr lang="es-ES_tradnl" sz="1400" spc="-15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endParaRPr lang="es-ES_tradnl" sz="7200" spc="-15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9" y="1757884"/>
            <a:ext cx="76502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Responsable técnico: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la persona que fungirá como responsable técnico de la propuesta.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AC276A-49E5-714C-9213-D84A00A9495D}"/>
              </a:ext>
            </a:extLst>
          </p:cNvPr>
          <p:cNvCxnSpPr>
            <a:cxnSpLocks/>
          </p:cNvCxnSpPr>
          <p:nvPr/>
        </p:nvCxnSpPr>
        <p:spPr>
          <a:xfrm>
            <a:off x="4385095" y="3790188"/>
            <a:ext cx="0" cy="26797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2FD27D-A2B6-E04D-8EFB-DDADA25C536F}"/>
              </a:ext>
            </a:extLst>
          </p:cNvPr>
          <p:cNvSpPr txBox="1"/>
          <p:nvPr/>
        </p:nvSpPr>
        <p:spPr>
          <a:xfrm>
            <a:off x="5254821" y="4293132"/>
            <a:ext cx="3124904" cy="107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Texto destacado</a:t>
            </a:r>
          </a:p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011698-A76B-5443-9417-714BE5959786}"/>
              </a:ext>
            </a:extLst>
          </p:cNvPr>
          <p:cNvSpPr txBox="1"/>
          <p:nvPr/>
        </p:nvSpPr>
        <p:spPr>
          <a:xfrm>
            <a:off x="779060" y="4436300"/>
            <a:ext cx="3013585" cy="69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771" y="2851985"/>
            <a:ext cx="76502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Grupo de trabajo: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cada uno de los integrantes del grupo de trabajo que desarrollará esta propuesta.</a:t>
            </a:r>
          </a:p>
        </p:txBody>
      </p:sp>
    </p:spTree>
    <p:extLst>
      <p:ext uri="{BB962C8B-B14F-4D97-AF65-F5344CB8AC3E}">
        <p14:creationId xmlns:p14="http://schemas.microsoft.com/office/powerpoint/2010/main" val="3886725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403515" y="763256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Descripción de la problemática a resolver</a:t>
            </a:r>
            <a:r>
              <a:rPr lang="es-ES_tradnl" sz="3200" spc="-150" dirty="0">
                <a:solidFill>
                  <a:srgbClr val="002060"/>
                </a:solidFill>
                <a:latin typeface="Indivisa Text Sans Light" pitchFamily="2" charset="77"/>
              </a:rPr>
              <a:t>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0F92E8-F563-6146-BDD6-078EA920AFB5}"/>
              </a:ext>
            </a:extLst>
          </p:cNvPr>
          <p:cNvSpPr/>
          <p:nvPr/>
        </p:nvSpPr>
        <p:spPr>
          <a:xfrm>
            <a:off x="1390650" y="32591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C0BA6E-84D1-EB49-88FE-F6180C2972EF}"/>
              </a:ext>
            </a:extLst>
          </p:cNvPr>
          <p:cNvSpPr/>
          <p:nvPr/>
        </p:nvSpPr>
        <p:spPr>
          <a:xfrm>
            <a:off x="1390650" y="39957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id="{2E77649B-2469-6241-9DBD-E0058F1C3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33258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1F954B26-5317-F349-B02B-F354A574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40624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38900-7139-C54D-9AAF-B25C15BA82AE}"/>
              </a:ext>
            </a:extLst>
          </p:cNvPr>
          <p:cNvSpPr txBox="1"/>
          <p:nvPr/>
        </p:nvSpPr>
        <p:spPr>
          <a:xfrm>
            <a:off x="4583114" y="3255963"/>
            <a:ext cx="39804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pic>
        <p:nvPicPr>
          <p:cNvPr id="18" name="Picture 650">
            <a:extLst>
              <a:ext uri="{FF2B5EF4-FFF2-40B4-BE49-F238E27FC236}">
                <a16:creationId xmlns:a16="http://schemas.microsoft.com/office/drawing/2014/main" id="{95E7B1D9-0F9A-9F49-9DBF-E95E6507F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33258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02">
            <a:extLst>
              <a:ext uri="{FF2B5EF4-FFF2-40B4-BE49-F238E27FC236}">
                <a16:creationId xmlns:a16="http://schemas.microsoft.com/office/drawing/2014/main" id="{92DDF180-1366-0341-B1A1-7CFB7FC28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38" y="4075113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9" y="1757884"/>
            <a:ext cx="76502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proporciona la mayor cantidad posible de información, pero de forma breve y concisa, para entender la importancia, la situación actual y cómo se ha intentado resolver la problemática abordada y que deriva de la pandemia causada por el brote del COVID-19.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92495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>
            <a:extLst>
              <a:ext uri="{FF2B5EF4-FFF2-40B4-BE49-F238E27FC236}">
                <a16:creationId xmlns:a16="http://schemas.microsoft.com/office/drawing/2014/main" id="{C127EAB7-EC00-9B48-ABFA-108A8ECE1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391281"/>
            <a:ext cx="23129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rgbClr val="002060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48E08C78-B161-ED41-A806-820A41318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098" y="3458773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E2F63BB-1E2B-2843-9C69-7264200396DB}"/>
              </a:ext>
            </a:extLst>
          </p:cNvPr>
          <p:cNvSpPr/>
          <p:nvPr/>
        </p:nvSpPr>
        <p:spPr>
          <a:xfrm>
            <a:off x="4230686" y="3350425"/>
            <a:ext cx="1704975" cy="170497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5D3C1088-1524-7C40-AB3C-911720064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6361" y="5269713"/>
            <a:ext cx="2119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Erick González Castañeda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1B0147-41E5-5E41-AD02-334ACFE743D7}"/>
              </a:ext>
            </a:extLst>
          </p:cNvPr>
          <p:cNvSpPr txBox="1"/>
          <p:nvPr/>
        </p:nvSpPr>
        <p:spPr>
          <a:xfrm>
            <a:off x="3922711" y="5858675"/>
            <a:ext cx="2320925" cy="1030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1008BD-0879-5543-95F5-AA4D806EAD91}"/>
              </a:ext>
            </a:extLst>
          </p:cNvPr>
          <p:cNvSpPr/>
          <p:nvPr/>
        </p:nvSpPr>
        <p:spPr>
          <a:xfrm>
            <a:off x="6692899" y="3350425"/>
            <a:ext cx="1704975" cy="17049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CCC9969-D33D-DE44-AFF4-04F33878D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936" y="5292731"/>
            <a:ext cx="21193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Emilia González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663A35-9F93-9945-B1DA-857C406ABC62}"/>
              </a:ext>
            </a:extLst>
          </p:cNvPr>
          <p:cNvSpPr txBox="1"/>
          <p:nvPr/>
        </p:nvSpPr>
        <p:spPr>
          <a:xfrm>
            <a:off x="6362699" y="5876931"/>
            <a:ext cx="231933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endParaRPr lang="es-ES_tradnl" sz="11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sp>
        <p:nvSpPr>
          <p:cNvPr id="27" name="TextBox 32">
            <a:extLst>
              <a:ext uri="{FF2B5EF4-FFF2-40B4-BE49-F238E27FC236}">
                <a16:creationId xmlns:a16="http://schemas.microsoft.com/office/drawing/2014/main" id="{C78B4F69-41B8-D848-9B76-E123E0B92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282288"/>
            <a:ext cx="2435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06</a:t>
            </a:r>
            <a:r>
              <a:rPr lang="es-ES_tradnl" altLang="en-US" sz="4400" b="1" dirty="0">
                <a:solidFill>
                  <a:srgbClr val="FF0000"/>
                </a:solidFill>
                <a:latin typeface="Indivisa Text Sans" pitchFamily="2" charset="77"/>
              </a:rPr>
              <a:t>/</a:t>
            </a:r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45D8BC-5930-F14E-8969-0EFF5BBEDA74}"/>
              </a:ext>
            </a:extLst>
          </p:cNvPr>
          <p:cNvSpPr txBox="1"/>
          <p:nvPr/>
        </p:nvSpPr>
        <p:spPr>
          <a:xfrm>
            <a:off x="457200" y="5080801"/>
            <a:ext cx="21478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444208" y="718528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Objetivo General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02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15" y="1796552"/>
            <a:ext cx="765022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Es conciso, medible, empieza con un verbo en infinitivo, alcanzable en el tiempo dado y responde a las siguientes preguntas: ¿Qué se va a hacer?, ¿Para qué se va a hacer? y ¿Cómo se va a hacer?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C76CB078-3A3E-1247-A457-104F1DE9EC1E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23219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7">
            <a:extLst>
              <a:ext uri="{FF2B5EF4-FFF2-40B4-BE49-F238E27FC236}">
                <a16:creationId xmlns:a16="http://schemas.microsoft.com/office/drawing/2014/main" id="{560436A7-4B64-964B-A0B3-3F6CDE859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843972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Lorem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ipsum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dolor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sit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amet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,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consectetuer</a:t>
            </a:r>
            <a:endParaRPr lang="es-ES_tradnl" altLang="en-US" sz="110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22869FC9-DB8C-3B45-836C-B87DAE7E7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21275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rgbClr val="002060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132F0-1545-5B4E-A0FF-B2B316CAC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9138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EF87FA-464A-764F-B6CC-332E3CE1AD48}"/>
              </a:ext>
            </a:extLst>
          </p:cNvPr>
          <p:cNvSpPr txBox="1"/>
          <p:nvPr/>
        </p:nvSpPr>
        <p:spPr>
          <a:xfrm>
            <a:off x="3459163" y="3255963"/>
            <a:ext cx="50895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444208" y="718528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15" y="1796552"/>
            <a:ext cx="76502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Listado de las actividades a realizar para el cumplimiento del objetivo general. En cada una de ellas se especifica cual es el método o técnica a usar y, posterior, se calendarizan en un diagrama de Gantt mostrando la planeación del trabajo.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35522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444208" y="718528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399" y="1447562"/>
            <a:ext cx="76502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Ejemplo del Diagrama de Gantt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pic>
        <p:nvPicPr>
          <p:cNvPr id="12" name="Marcador de contenido 22">
            <a:extLst>
              <a:ext uri="{FF2B5EF4-FFF2-40B4-BE49-F238E27FC236}">
                <a16:creationId xmlns:a16="http://schemas.microsoft.com/office/drawing/2014/main" id="{F28B3748-80F0-2844-9194-0FD03E1C80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39" t="29237" r="11376" b="20099"/>
          <a:stretch/>
        </p:blipFill>
        <p:spPr>
          <a:xfrm>
            <a:off x="148262" y="2161314"/>
            <a:ext cx="8839648" cy="378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58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444208" y="718528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Impactos y resultados esperados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04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15" y="2587593"/>
            <a:ext cx="765022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exponen de manera clara los resultados e impactos esperados con el desarrollo del proyecto; se mencionan las poblaciones o sectores que se verán beneficiados con el desarrollo de éste y  el cómo se logrará la  vinculación de los resultados esperados con la disminución o mejora de la necesidad prioritaria a atender. También se pueden mencionar resultados científicos, ambientales, comerciales, etc.</a:t>
            </a:r>
          </a:p>
        </p:txBody>
      </p:sp>
    </p:spTree>
    <p:extLst>
      <p:ext uri="{BB962C8B-B14F-4D97-AF65-F5344CB8AC3E}">
        <p14:creationId xmlns:p14="http://schemas.microsoft.com/office/powerpoint/2010/main" val="2751051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444208" y="718528"/>
            <a:ext cx="81600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Desglose financiero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05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5" name="TextBox 24">
            <a:extLst>
              <a:ext uri="{FF2B5EF4-FFF2-40B4-BE49-F238E27FC236}">
                <a16:creationId xmlns:a16="http://schemas.microsoft.com/office/drawing/2014/main" id="{E5D1E345-6944-BE44-AAD5-F5A8C3602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15" y="2587593"/>
            <a:ext cx="765022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indica lo que se requiere para el desarrollo del proyecto de acuerdo a los rubros financiables en esta convocatoria; para lo anterior, se recomienda hacer una tabla enlistando lo requerido, justificando el gasto con la actividad a la que se apoyará en el desarrollo de la propuesta.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En la diapositiva siguiente se muestra un ejemplo. </a:t>
            </a:r>
          </a:p>
        </p:txBody>
      </p:sp>
    </p:spTree>
    <p:extLst>
      <p:ext uri="{BB962C8B-B14F-4D97-AF65-F5344CB8AC3E}">
        <p14:creationId xmlns:p14="http://schemas.microsoft.com/office/powerpoint/2010/main" val="3264861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1699873-12D0-874F-A34A-A4F5CDAB6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521" y="1381133"/>
            <a:ext cx="6321563" cy="5205412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CA300F62-4479-7641-9CAD-5D536E647A5D}"/>
              </a:ext>
            </a:extLst>
          </p:cNvPr>
          <p:cNvSpPr/>
          <p:nvPr/>
        </p:nvSpPr>
        <p:spPr>
          <a:xfrm>
            <a:off x="792904" y="536760"/>
            <a:ext cx="3047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Ejemplo Desglose financiero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3850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E32F9F-C393-7243-887D-1ED062839DAD}"/>
              </a:ext>
            </a:extLst>
          </p:cNvPr>
          <p:cNvSpPr/>
          <p:nvPr/>
        </p:nvSpPr>
        <p:spPr>
          <a:xfrm>
            <a:off x="0" y="0"/>
            <a:ext cx="2894275" cy="6858000"/>
          </a:xfrm>
          <a:prstGeom prst="rect">
            <a:avLst/>
          </a:prstGeom>
          <a:solidFill>
            <a:srgbClr val="172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E64A143-135A-A74B-ADE1-C6D824F68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54338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chemeClr val="bg1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E3EA701B-7EC9-9F4F-88E9-1ED1D2736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21275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chemeClr val="bg1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622FDD28-795B-B442-92B9-E30B483A2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9138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chemeClr val="bg1"/>
                </a:solidFill>
                <a:latin typeface="Indivisa Text Sans" pitchFamily="2" charset="77"/>
              </a:rPr>
              <a:t>Texto subtema 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A4448F-664C-E047-B367-490C52548180}"/>
              </a:ext>
            </a:extLst>
          </p:cNvPr>
          <p:cNvCxnSpPr>
            <a:cxnSpLocks/>
          </p:cNvCxnSpPr>
          <p:nvPr/>
        </p:nvCxnSpPr>
        <p:spPr>
          <a:xfrm>
            <a:off x="9239250" y="2743200"/>
            <a:ext cx="0" cy="305593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5">
            <a:extLst>
              <a:ext uri="{FF2B5EF4-FFF2-40B4-BE49-F238E27FC236}">
                <a16:creationId xmlns:a16="http://schemas.microsoft.com/office/drawing/2014/main" id="{EEE50F56-04C9-A247-A840-A614FAF54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78" y="0"/>
            <a:ext cx="671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639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88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4">
            <a:extLst>
              <a:ext uri="{FF2B5EF4-FFF2-40B4-BE49-F238E27FC236}">
                <a16:creationId xmlns:a16="http://schemas.microsoft.com/office/drawing/2014/main" id="{70E2251E-DF8D-4844-8138-E3077A137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210" y="2383850"/>
            <a:ext cx="617172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Indivisa Text Sans" pitchFamily="2" charset="77"/>
              </a:rPr>
              <a:t>Tener </a:t>
            </a:r>
            <a:r>
              <a:rPr lang="en-US" sz="1200" dirty="0" err="1">
                <a:latin typeface="Indivisa Text Sans" pitchFamily="2" charset="77"/>
              </a:rPr>
              <a:t>instalada</a:t>
            </a:r>
            <a:r>
              <a:rPr lang="en-US" sz="1200" dirty="0">
                <a:latin typeface="Indivisa Text Sans" pitchFamily="2" charset="77"/>
              </a:rPr>
              <a:t> la </a:t>
            </a:r>
            <a:r>
              <a:rPr lang="en-US" sz="1200" dirty="0" err="1">
                <a:latin typeface="Indivisa Text Sans" pitchFamily="2" charset="77"/>
              </a:rPr>
              <a:t>tipografía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IndivisaFont</a:t>
            </a:r>
            <a:r>
              <a:rPr lang="en-US" sz="1200" dirty="0">
                <a:latin typeface="Indivisa Text Sans" pitchFamily="2" charset="77"/>
              </a:rPr>
              <a:t> </a:t>
            </a:r>
            <a:r>
              <a:rPr lang="en-US" sz="1200" u="sng" dirty="0">
                <a:latin typeface="Indivisa Text Sans" pitchFamily="2" charset="77"/>
                <a:hlinkClick r:id="rId2"/>
              </a:rPr>
              <a:t>http://indivisafont.org/</a:t>
            </a:r>
            <a:endParaRPr lang="en-US" sz="1200" u="sng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Indivisa Text Sans" pitchFamily="2" charset="77"/>
              </a:rPr>
              <a:t>Será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necesario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instalar</a:t>
            </a:r>
            <a:r>
              <a:rPr lang="en-US" sz="1200" dirty="0">
                <a:latin typeface="Indivisa Text Sans" pitchFamily="2" charset="77"/>
              </a:rPr>
              <a:t> la </a:t>
            </a:r>
            <a:r>
              <a:rPr lang="en-US" sz="1200" dirty="0" err="1">
                <a:latin typeface="Indivisa Text Sans" pitchFamily="2" charset="77"/>
              </a:rPr>
              <a:t>tipografía</a:t>
            </a:r>
            <a:r>
              <a:rPr lang="en-US" sz="1200" dirty="0">
                <a:latin typeface="Indivisa Text Sans" pitchFamily="2" charset="77"/>
              </a:rPr>
              <a:t> al </a:t>
            </a:r>
            <a:r>
              <a:rPr lang="en-US" sz="1200" dirty="0" err="1">
                <a:latin typeface="Indivisa Text Sans" pitchFamily="2" charset="77"/>
              </a:rPr>
              <a:t>cambiar</a:t>
            </a:r>
            <a:r>
              <a:rPr lang="en-US" sz="1200" dirty="0">
                <a:latin typeface="Indivisa Text Sans" pitchFamily="2" charset="77"/>
              </a:rPr>
              <a:t> de </a:t>
            </a:r>
            <a:r>
              <a:rPr lang="en-US" sz="1200" dirty="0" err="1">
                <a:latin typeface="Indivisa Text Sans" pitchFamily="2" charset="77"/>
              </a:rPr>
              <a:t>computadora</a:t>
            </a:r>
            <a:r>
              <a:rPr lang="en-US" sz="1200" dirty="0">
                <a:latin typeface="Indivisa Text Sans" pitchFamily="2" charset="77"/>
              </a:rPr>
              <a:t> para </a:t>
            </a:r>
            <a:r>
              <a:rPr lang="en-US" sz="1200" dirty="0" err="1">
                <a:latin typeface="Indivisa Text Sans" pitchFamily="2" charset="77"/>
              </a:rPr>
              <a:t>presentar</a:t>
            </a:r>
            <a:r>
              <a:rPr lang="en-US" sz="12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Indivisa Text Sans" pitchFamily="2" charset="77"/>
              </a:rPr>
              <a:t>Verifica</a:t>
            </a:r>
            <a:r>
              <a:rPr lang="en-US" sz="1200" dirty="0">
                <a:latin typeface="Indivisa Text Sans" pitchFamily="2" charset="77"/>
              </a:rPr>
              <a:t> que el </a:t>
            </a:r>
            <a:r>
              <a:rPr lang="en-US" sz="1200" dirty="0" err="1">
                <a:latin typeface="Indivisa Text Sans" pitchFamily="2" charset="77"/>
              </a:rPr>
              <a:t>idioma</a:t>
            </a:r>
            <a:r>
              <a:rPr lang="en-US" sz="1200" dirty="0">
                <a:latin typeface="Indivisa Text Sans" pitchFamily="2" charset="77"/>
              </a:rPr>
              <a:t> de Power Point sea </a:t>
            </a:r>
            <a:r>
              <a:rPr lang="en-US" sz="1200" dirty="0" err="1">
                <a:latin typeface="Indivisa Text Sans" pitchFamily="2" charset="77"/>
              </a:rPr>
              <a:t>en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español</a:t>
            </a:r>
            <a:r>
              <a:rPr lang="en-US" sz="1200" dirty="0">
                <a:latin typeface="Indivisa Text Sans" pitchFamily="2" charset="77"/>
              </a:rPr>
              <a:t>. </a:t>
            </a:r>
            <a:r>
              <a:rPr lang="en-US" sz="1200" dirty="0">
                <a:solidFill>
                  <a:srgbClr val="0070C0"/>
                </a:solidFill>
                <a:latin typeface="Indivisa Text Sans" pitchFamily="2" charset="77"/>
              </a:rPr>
              <a:t>( </a:t>
            </a:r>
            <a:r>
              <a:rPr lang="en-US" sz="1200" dirty="0" err="1">
                <a:solidFill>
                  <a:srgbClr val="0070C0"/>
                </a:solidFill>
                <a:latin typeface="Indivisa Text Sans" pitchFamily="2" charset="77"/>
              </a:rPr>
              <a:t>Menú</a:t>
            </a:r>
            <a:r>
              <a:rPr lang="en-US" sz="1200" dirty="0">
                <a:solidFill>
                  <a:srgbClr val="0070C0"/>
                </a:solidFill>
                <a:latin typeface="Indivisa Text Sans" pitchFamily="2" charset="77"/>
              </a:rPr>
              <a:t> superior : </a:t>
            </a:r>
            <a:r>
              <a:rPr lang="en-US" sz="1200" dirty="0" err="1">
                <a:solidFill>
                  <a:srgbClr val="0070C0"/>
                </a:solidFill>
                <a:latin typeface="Indivisa Text Sans" pitchFamily="2" charset="77"/>
              </a:rPr>
              <a:t>Herramientas</a:t>
            </a:r>
            <a:r>
              <a:rPr lang="en-US" sz="12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200" dirty="0" err="1">
                <a:solidFill>
                  <a:srgbClr val="0070C0"/>
                </a:solidFill>
                <a:latin typeface="Indivisa Text Sans" pitchFamily="2" charset="77"/>
              </a:rPr>
              <a:t>Lenguaje</a:t>
            </a:r>
            <a:r>
              <a:rPr lang="en-US" sz="12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200" dirty="0" err="1">
                <a:solidFill>
                  <a:srgbClr val="0070C0"/>
                </a:solidFill>
                <a:latin typeface="Indivisa Text Sans" pitchFamily="2" charset="77"/>
              </a:rPr>
              <a:t>Español</a:t>
            </a:r>
            <a:r>
              <a:rPr lang="en-US" sz="1200" dirty="0">
                <a:solidFill>
                  <a:srgbClr val="0070C0"/>
                </a:solidFill>
                <a:latin typeface="Indivisa Text Sans" pitchFamily="2" charset="77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Indivisa Text Sans" pitchFamily="2" charset="77"/>
              </a:rPr>
              <a:t>Esta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plantilla</a:t>
            </a:r>
            <a:r>
              <a:rPr lang="en-US" sz="1200" dirty="0">
                <a:latin typeface="Indivisa Text Sans" pitchFamily="2" charset="77"/>
              </a:rPr>
              <a:t> se </a:t>
            </a:r>
            <a:r>
              <a:rPr lang="en-US" sz="1200" dirty="0" err="1">
                <a:latin typeface="Indivisa Text Sans" pitchFamily="2" charset="77"/>
              </a:rPr>
              <a:t>complementa</a:t>
            </a:r>
            <a:r>
              <a:rPr lang="en-US" sz="1200" dirty="0">
                <a:latin typeface="Indivisa Text Sans" pitchFamily="2" charset="77"/>
              </a:rPr>
              <a:t> con </a:t>
            </a:r>
            <a:r>
              <a:rPr lang="en-US" sz="1200" dirty="0" err="1">
                <a:latin typeface="Indivisa Text Sans" pitchFamily="2" charset="77"/>
              </a:rPr>
              <a:t>otro</a:t>
            </a:r>
            <a:r>
              <a:rPr lang="en-US" sz="1200" dirty="0">
                <a:latin typeface="Indivisa Text Sans" pitchFamily="2" charset="77"/>
              </a:rPr>
              <a:t> PPT </a:t>
            </a:r>
            <a:r>
              <a:rPr lang="en-US" sz="1200" dirty="0" err="1">
                <a:latin typeface="Indivisa Text Sans" pitchFamily="2" charset="77"/>
              </a:rPr>
              <a:t>llamado</a:t>
            </a:r>
            <a:r>
              <a:rPr lang="en-US" sz="1200" dirty="0">
                <a:latin typeface="Indivisa Text Sans" pitchFamily="2" charset="77"/>
              </a:rPr>
              <a:t> RECURSOS-PRESENTACION_LASALLE_2020 que </a:t>
            </a:r>
            <a:r>
              <a:rPr lang="en-US" sz="1200" dirty="0" err="1">
                <a:latin typeface="Indivisa Text Sans" pitchFamily="2" charset="77"/>
              </a:rPr>
              <a:t>contiene</a:t>
            </a:r>
            <a:r>
              <a:rPr lang="en-US" sz="1200" dirty="0">
                <a:latin typeface="Indivisa Text Sans" pitchFamily="2" charset="77"/>
              </a:rPr>
              <a:t>: </a:t>
            </a:r>
            <a:r>
              <a:rPr lang="en-US" sz="1200" dirty="0" err="1">
                <a:latin typeface="Indivisa Text Sans" pitchFamily="2" charset="77"/>
              </a:rPr>
              <a:t>portadillas</a:t>
            </a:r>
            <a:r>
              <a:rPr lang="en-US" sz="1200" dirty="0">
                <a:latin typeface="Indivisa Text Sans" pitchFamily="2" charset="77"/>
              </a:rPr>
              <a:t> extras, </a:t>
            </a:r>
            <a:r>
              <a:rPr lang="en-US" sz="1200" dirty="0" err="1">
                <a:latin typeface="Indivisa Text Sans" pitchFamily="2" charset="77"/>
              </a:rPr>
              <a:t>íconos</a:t>
            </a:r>
            <a:r>
              <a:rPr lang="en-US" sz="1200" dirty="0">
                <a:latin typeface="Indivisa Text Sans" pitchFamily="2" charset="77"/>
              </a:rPr>
              <a:t> y </a:t>
            </a:r>
            <a:r>
              <a:rPr lang="en-US" sz="1200" dirty="0" err="1">
                <a:latin typeface="Indivisa Text Sans" pitchFamily="2" charset="77"/>
              </a:rPr>
              <a:t>mapas</a:t>
            </a:r>
            <a:r>
              <a:rPr lang="en-US" sz="12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Indivisa Text Sans" pitchFamily="2" charset="77"/>
              </a:rPr>
              <a:t>Utiliza</a:t>
            </a:r>
            <a:r>
              <a:rPr lang="en-US" sz="1200" dirty="0">
                <a:latin typeface="Indivisa Text Sans" pitchFamily="2" charset="77"/>
              </a:rPr>
              <a:t> las </a:t>
            </a:r>
            <a:r>
              <a:rPr lang="en-US" sz="1200" dirty="0" err="1">
                <a:latin typeface="Indivisa Text Sans" pitchFamily="2" charset="77"/>
              </a:rPr>
              <a:t>portadillas</a:t>
            </a:r>
            <a:r>
              <a:rPr lang="en-US" sz="1200" dirty="0">
                <a:latin typeface="Indivisa Text Sans" pitchFamily="2" charset="77"/>
              </a:rPr>
              <a:t> que </a:t>
            </a:r>
            <a:r>
              <a:rPr lang="en-US" sz="1200" dirty="0" err="1">
                <a:latin typeface="Indivisa Text Sans" pitchFamily="2" charset="77"/>
              </a:rPr>
              <a:t>mejor</a:t>
            </a:r>
            <a:r>
              <a:rPr lang="en-US" sz="1200" dirty="0">
                <a:latin typeface="Indivisa Text Sans" pitchFamily="2" charset="77"/>
              </a:rPr>
              <a:t> se </a:t>
            </a:r>
            <a:r>
              <a:rPr lang="en-US" sz="1200" dirty="0" err="1">
                <a:latin typeface="Indivisa Text Sans" pitchFamily="2" charset="77"/>
              </a:rPr>
              <a:t>ajuste</a:t>
            </a:r>
            <a:r>
              <a:rPr lang="en-US" sz="1200" dirty="0">
                <a:latin typeface="Indivisa Text Sans" pitchFamily="2" charset="77"/>
              </a:rPr>
              <a:t> al </a:t>
            </a:r>
            <a:r>
              <a:rPr lang="en-US" sz="1200" dirty="0" err="1">
                <a:latin typeface="Indivisa Text Sans" pitchFamily="2" charset="77"/>
              </a:rPr>
              <a:t>tema</a:t>
            </a:r>
            <a:r>
              <a:rPr lang="en-US" sz="1200" dirty="0">
                <a:latin typeface="Indivisa Text Sans" pitchFamily="2" charset="77"/>
              </a:rPr>
              <a:t> de </a:t>
            </a:r>
            <a:r>
              <a:rPr lang="en-US" sz="1200" dirty="0" err="1">
                <a:latin typeface="Indivisa Text Sans" pitchFamily="2" charset="77"/>
              </a:rPr>
              <a:t>tu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presentación</a:t>
            </a:r>
            <a:r>
              <a:rPr lang="en-US" sz="12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Indivisa Text Sans" pitchFamily="2" charset="77"/>
              </a:rPr>
              <a:t>Las </a:t>
            </a:r>
            <a:r>
              <a:rPr lang="en-US" sz="1200" dirty="0" err="1">
                <a:latin typeface="Indivisa Text Sans" pitchFamily="2" charset="77"/>
              </a:rPr>
              <a:t>portadillas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tienen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una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capa</a:t>
            </a:r>
            <a:r>
              <a:rPr lang="en-US" sz="1200" dirty="0">
                <a:latin typeface="Indivisa Text Sans" pitchFamily="2" charset="77"/>
              </a:rPr>
              <a:t> con </a:t>
            </a:r>
            <a:r>
              <a:rPr lang="en-US" sz="1200" dirty="0" err="1">
                <a:latin typeface="Indivisa Text Sans" pitchFamily="2" charset="77"/>
              </a:rPr>
              <a:t>transparencia</a:t>
            </a:r>
            <a:r>
              <a:rPr lang="en-US" sz="1200" dirty="0">
                <a:latin typeface="Indivisa Text Sans" pitchFamily="2" charset="77"/>
              </a:rPr>
              <a:t> para </a:t>
            </a:r>
            <a:r>
              <a:rPr lang="en-US" sz="1200" dirty="0" err="1">
                <a:latin typeface="Indivisa Text Sans" pitchFamily="2" charset="77"/>
              </a:rPr>
              <a:t>asegurar</a:t>
            </a:r>
            <a:r>
              <a:rPr lang="en-US" sz="1200" dirty="0">
                <a:latin typeface="Indivisa Text Sans" pitchFamily="2" charset="77"/>
              </a:rPr>
              <a:t> la </a:t>
            </a:r>
            <a:r>
              <a:rPr lang="en-US" sz="1200" dirty="0" err="1">
                <a:latin typeface="Indivisa Text Sans" pitchFamily="2" charset="77"/>
              </a:rPr>
              <a:t>lectura</a:t>
            </a:r>
            <a:r>
              <a:rPr lang="en-US" sz="1200" dirty="0">
                <a:latin typeface="Indivisa Text Sans" pitchFamily="2" charset="77"/>
              </a:rPr>
              <a:t> de </a:t>
            </a:r>
            <a:r>
              <a:rPr lang="en-US" sz="1200" dirty="0" err="1">
                <a:latin typeface="Indivisa Text Sans" pitchFamily="2" charset="77"/>
              </a:rPr>
              <a:t>los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textos</a:t>
            </a:r>
            <a:r>
              <a:rPr lang="en-US" sz="1200" dirty="0">
                <a:latin typeface="Indivisa Text Sans" pitchFamily="2" charset="77"/>
              </a:rPr>
              <a:t>; </a:t>
            </a:r>
            <a:r>
              <a:rPr lang="en-US" sz="1200" dirty="0" err="1">
                <a:latin typeface="Indivisa Text Sans" pitchFamily="2" charset="77"/>
              </a:rPr>
              <a:t>si</a:t>
            </a:r>
            <a:r>
              <a:rPr lang="en-US" sz="1200" dirty="0">
                <a:latin typeface="Indivisa Text Sans" pitchFamily="2" charset="77"/>
              </a:rPr>
              <a:t> se </a:t>
            </a:r>
            <a:r>
              <a:rPr lang="en-US" sz="1200" dirty="0" err="1">
                <a:latin typeface="Indivisa Text Sans" pitchFamily="2" charset="77"/>
              </a:rPr>
              <a:t>usa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una</a:t>
            </a:r>
            <a:r>
              <a:rPr lang="en-US" sz="1200" dirty="0">
                <a:latin typeface="Indivisa Text Sans" pitchFamily="2" charset="77"/>
              </a:rPr>
              <a:t> imagen </a:t>
            </a:r>
            <a:r>
              <a:rPr lang="en-US" sz="1200" dirty="0" err="1">
                <a:latin typeface="Indivisa Text Sans" pitchFamily="2" charset="77"/>
              </a:rPr>
              <a:t>propia</a:t>
            </a:r>
            <a:r>
              <a:rPr lang="en-US" sz="1200" dirty="0">
                <a:latin typeface="Indivisa Text Sans" pitchFamily="2" charset="77"/>
              </a:rPr>
              <a:t>, </a:t>
            </a:r>
            <a:r>
              <a:rPr lang="en-US" sz="1200" dirty="0" err="1">
                <a:latin typeface="Indivisa Text Sans" pitchFamily="2" charset="77"/>
              </a:rPr>
              <a:t>recomendamos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copiar</a:t>
            </a:r>
            <a:r>
              <a:rPr lang="en-US" sz="1200" dirty="0">
                <a:latin typeface="Indivisa Text Sans" pitchFamily="2" charset="77"/>
              </a:rPr>
              <a:t> y </a:t>
            </a:r>
            <a:r>
              <a:rPr lang="en-US" sz="1200" dirty="0" err="1">
                <a:latin typeface="Indivisa Text Sans" pitchFamily="2" charset="77"/>
              </a:rPr>
              <a:t>pegar</a:t>
            </a:r>
            <a:r>
              <a:rPr lang="en-US" sz="1200" dirty="0">
                <a:latin typeface="Indivisa Text Sans" pitchFamily="2" charset="77"/>
              </a:rPr>
              <a:t> la </a:t>
            </a:r>
            <a:r>
              <a:rPr lang="en-US" sz="1200" dirty="0" err="1">
                <a:latin typeface="Indivisa Text Sans" pitchFamily="2" charset="77"/>
              </a:rPr>
              <a:t>capa</a:t>
            </a:r>
            <a:r>
              <a:rPr lang="en-US" sz="1200" dirty="0">
                <a:latin typeface="Indivisa Text Sans" pitchFamily="2" charset="77"/>
              </a:rPr>
              <a:t> con la </a:t>
            </a:r>
            <a:r>
              <a:rPr lang="en-US" sz="1200" dirty="0" err="1">
                <a:latin typeface="Indivisa Text Sans" pitchFamily="2" charset="77"/>
              </a:rPr>
              <a:t>transparencia</a:t>
            </a:r>
            <a:r>
              <a:rPr lang="en-US" sz="1200" dirty="0">
                <a:latin typeface="Indivisa Text Sans" pitchFamily="2" charset="77"/>
              </a:rPr>
              <a:t>, </a:t>
            </a:r>
            <a:r>
              <a:rPr lang="en-US" sz="1200" dirty="0" err="1">
                <a:latin typeface="Indivisa Text Sans" pitchFamily="2" charset="77"/>
              </a:rPr>
              <a:t>encima</a:t>
            </a:r>
            <a:r>
              <a:rPr lang="en-US" sz="1200" dirty="0">
                <a:latin typeface="Indivisa Text Sans" pitchFamily="2" charset="77"/>
              </a:rPr>
              <a:t> de la </a:t>
            </a:r>
            <a:r>
              <a:rPr lang="en-US" sz="1200" dirty="0" err="1">
                <a:latin typeface="Indivisa Text Sans" pitchFamily="2" charset="77"/>
              </a:rPr>
              <a:t>foto</a:t>
            </a:r>
            <a:r>
              <a:rPr lang="en-US" sz="1200" dirty="0">
                <a:latin typeface="Indivisa Text Sans" pitchFamily="2" charset="77"/>
              </a:rPr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 err="1">
                <a:latin typeface="Indivisa Text Sans" pitchFamily="2" charset="77"/>
              </a:rPr>
              <a:t>Es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posible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eliminar</a:t>
            </a:r>
            <a:r>
              <a:rPr lang="en-US" sz="1200" dirty="0">
                <a:latin typeface="Indivisa Text Sans" pitchFamily="2" charset="77"/>
              </a:rPr>
              <a:t> las </a:t>
            </a:r>
            <a:r>
              <a:rPr lang="en-US" sz="1200" dirty="0" err="1">
                <a:latin typeface="Indivisa Text Sans" pitchFamily="2" charset="77"/>
              </a:rPr>
              <a:t>diapositivas</a:t>
            </a:r>
            <a:r>
              <a:rPr lang="en-US" sz="1200" dirty="0">
                <a:latin typeface="Indivisa Text Sans" pitchFamily="2" charset="77"/>
              </a:rPr>
              <a:t> que no </a:t>
            </a:r>
            <a:r>
              <a:rPr lang="en-US" sz="1200" dirty="0" err="1">
                <a:latin typeface="Indivisa Text Sans" pitchFamily="2" charset="77"/>
              </a:rPr>
              <a:t>sean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necesarias</a:t>
            </a:r>
            <a:r>
              <a:rPr lang="en-US" sz="12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2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Indivisa Text Sans" pitchFamily="2" charset="77"/>
              </a:rPr>
              <a:t>Para el </a:t>
            </a:r>
            <a:r>
              <a:rPr lang="en-US" sz="1200" dirty="0" err="1">
                <a:latin typeface="Indivisa Text Sans" pitchFamily="2" charset="77"/>
              </a:rPr>
              <a:t>Concurso</a:t>
            </a:r>
            <a:r>
              <a:rPr lang="en-US" sz="1200" dirty="0">
                <a:latin typeface="Indivisa Text Sans" pitchFamily="2" charset="77"/>
              </a:rPr>
              <a:t> del </a:t>
            </a:r>
            <a:r>
              <a:rPr lang="en-US" sz="1200" dirty="0" err="1">
                <a:latin typeface="Indivisa Text Sans" pitchFamily="2" charset="77"/>
              </a:rPr>
              <a:t>Reto</a:t>
            </a:r>
            <a:r>
              <a:rPr lang="en-US" sz="1200" dirty="0">
                <a:latin typeface="Indivisa Text Sans" pitchFamily="2" charset="77"/>
              </a:rPr>
              <a:t> COVID-19 el </a:t>
            </a:r>
            <a:r>
              <a:rPr lang="en-US" sz="1200" dirty="0" err="1">
                <a:latin typeface="Indivisa Text Sans" pitchFamily="2" charset="77"/>
              </a:rPr>
              <a:t>formato</a:t>
            </a:r>
            <a:r>
              <a:rPr lang="en-US" sz="1200" dirty="0">
                <a:latin typeface="Indivisa Text Sans" pitchFamily="2" charset="77"/>
              </a:rPr>
              <a:t> y </a:t>
            </a:r>
            <a:r>
              <a:rPr lang="en-US" sz="1200" dirty="0" err="1">
                <a:latin typeface="Indivisa Text Sans" pitchFamily="2" charset="77"/>
              </a:rPr>
              <a:t>estilo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es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libre</a:t>
            </a:r>
            <a:r>
              <a:rPr lang="en-US" sz="1200" dirty="0">
                <a:latin typeface="Indivisa Text Sans" pitchFamily="2" charset="77"/>
              </a:rPr>
              <a:t>, </a:t>
            </a:r>
            <a:r>
              <a:rPr lang="en-US" sz="1200" dirty="0" err="1">
                <a:latin typeface="Indivisa Text Sans" pitchFamily="2" charset="77"/>
              </a:rPr>
              <a:t>en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esta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presentación</a:t>
            </a:r>
            <a:r>
              <a:rPr lang="en-US" sz="1200" dirty="0">
                <a:latin typeface="Indivisa Text Sans" pitchFamily="2" charset="77"/>
              </a:rPr>
              <a:t> solo se </a:t>
            </a:r>
            <a:r>
              <a:rPr lang="en-US" sz="1200" dirty="0" err="1">
                <a:latin typeface="Indivisa Text Sans" pitchFamily="2" charset="77"/>
              </a:rPr>
              <a:t>indican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los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contenidos</a:t>
            </a:r>
            <a:r>
              <a:rPr lang="en-US" sz="1200" dirty="0">
                <a:latin typeface="Indivisa Text Sans" pitchFamily="2" charset="77"/>
              </a:rPr>
              <a:t> </a:t>
            </a:r>
            <a:r>
              <a:rPr lang="en-US" sz="1200" dirty="0" err="1">
                <a:latin typeface="Indivisa Text Sans" pitchFamily="2" charset="77"/>
              </a:rPr>
              <a:t>requeridos</a:t>
            </a:r>
            <a:r>
              <a:rPr lang="en-US" sz="1200" dirty="0">
                <a:latin typeface="Indivisa Text Sans" pitchFamily="2" charset="77"/>
              </a:rPr>
              <a:t> para la </a:t>
            </a:r>
            <a:r>
              <a:rPr lang="en-US" sz="1200" dirty="0" err="1">
                <a:latin typeface="Indivisa Text Sans" pitchFamily="2" charset="77"/>
              </a:rPr>
              <a:t>presentación</a:t>
            </a:r>
            <a:r>
              <a:rPr lang="en-US" sz="1200" dirty="0">
                <a:latin typeface="Indivisa Text Sans" pitchFamily="2" charset="77"/>
              </a:rPr>
              <a:t> ante el </a:t>
            </a:r>
            <a:r>
              <a:rPr lang="en-US" sz="1200" dirty="0" err="1">
                <a:latin typeface="Indivisa Text Sans" pitchFamily="2" charset="77"/>
              </a:rPr>
              <a:t>Comité</a:t>
            </a:r>
            <a:r>
              <a:rPr lang="en-US" sz="1200" dirty="0">
                <a:latin typeface="Indivisa Text Sans" pitchFamily="2" charset="77"/>
              </a:rPr>
              <a:t> Técnico de </a:t>
            </a:r>
            <a:r>
              <a:rPr lang="en-US" sz="1200" dirty="0" err="1">
                <a:latin typeface="Indivisa Text Sans" pitchFamily="2" charset="77"/>
              </a:rPr>
              <a:t>Evaluación</a:t>
            </a:r>
            <a:r>
              <a:rPr lang="en-US" sz="1200" dirty="0">
                <a:latin typeface="Indivisa Text Sans" pitchFamily="2" charset="77"/>
              </a:rPr>
              <a:t>.</a:t>
            </a: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9C89E237-6B42-B640-9385-66856F075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915988"/>
            <a:ext cx="61055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n-US" sz="3000">
                <a:solidFill>
                  <a:srgbClr val="FF0000"/>
                </a:solidFill>
                <a:latin typeface="Indivisa Text Sans Light" pitchFamily="2" charset="77"/>
              </a:rPr>
              <a:t>RECOMENDACIONES</a:t>
            </a:r>
          </a:p>
          <a:p>
            <a:r>
              <a:rPr lang="en-US" altLang="en-US" sz="2000">
                <a:solidFill>
                  <a:srgbClr val="002060"/>
                </a:solidFill>
                <a:latin typeface="Indivisa Text Sans" pitchFamily="2" charset="77"/>
              </a:rPr>
              <a:t>de uso para esta plantilla institucional</a:t>
            </a:r>
            <a:endParaRPr lang="es-ES_tradnl" altLang="en-US" sz="2000" b="1">
              <a:solidFill>
                <a:srgbClr val="00206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7944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B66781F-5E5F-CC42-8953-59554C9381F9}"/>
              </a:ext>
            </a:extLst>
          </p:cNvPr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9" name="Picture 16">
            <a:extLst>
              <a:ext uri="{FF2B5EF4-FFF2-40B4-BE49-F238E27FC236}">
                <a16:creationId xmlns:a16="http://schemas.microsoft.com/office/drawing/2014/main" id="{12EEA615-1202-1E48-AE5C-1D6E6C111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8">
            <a:extLst>
              <a:ext uri="{FF2B5EF4-FFF2-40B4-BE49-F238E27FC236}">
                <a16:creationId xmlns:a16="http://schemas.microsoft.com/office/drawing/2014/main" id="{C7679D68-FFBE-6745-9080-C91499DFF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47810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C4649F7-4075-1B4B-96F8-ACF0B1EC82A4}"/>
              </a:ext>
            </a:extLst>
          </p:cNvPr>
          <p:cNvSpPr/>
          <p:nvPr/>
        </p:nvSpPr>
        <p:spPr>
          <a:xfrm>
            <a:off x="2050940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25" name="Picture 611">
            <a:extLst>
              <a:ext uri="{FF2B5EF4-FFF2-40B4-BE49-F238E27FC236}">
                <a16:creationId xmlns:a16="http://schemas.microsoft.com/office/drawing/2014/main" id="{98158FAE-1EBA-D44B-BE13-F68CB647F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46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4788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D5551A-51BA-DF40-B4BB-E28B387B7F7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2389F855-0E0E-2D45-AF68-52DE8C02D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CAE1E711-7698-8D4D-B094-1ABD88356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47810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6241F7A-DC8C-9248-9860-2D080DAAAAEA}"/>
              </a:ext>
            </a:extLst>
          </p:cNvPr>
          <p:cNvSpPr/>
          <p:nvPr/>
        </p:nvSpPr>
        <p:spPr>
          <a:xfrm>
            <a:off x="2050940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" name="Picture 611">
            <a:extLst>
              <a:ext uri="{FF2B5EF4-FFF2-40B4-BE49-F238E27FC236}">
                <a16:creationId xmlns:a16="http://schemas.microsoft.com/office/drawing/2014/main" id="{A03D8BA4-2B8C-4648-89E7-4D29A2489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46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471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855789-30ED-1C42-9EC3-A025468A8E9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EBE2025C-E541-F14D-A00B-22D250EB8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10D3B47C-5902-B24E-BA1D-30F3B03A2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47810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FA89117-A872-3E40-B1B3-3E0E71B15CD2}"/>
              </a:ext>
            </a:extLst>
          </p:cNvPr>
          <p:cNvSpPr/>
          <p:nvPr/>
        </p:nvSpPr>
        <p:spPr>
          <a:xfrm>
            <a:off x="2050940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" name="Picture 611">
            <a:extLst>
              <a:ext uri="{FF2B5EF4-FFF2-40B4-BE49-F238E27FC236}">
                <a16:creationId xmlns:a16="http://schemas.microsoft.com/office/drawing/2014/main" id="{4C981940-FAA6-9944-912E-90660F62D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46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93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FAC5E98-9C6C-E24C-906C-1F8AC132AE91}"/>
              </a:ext>
            </a:extLst>
          </p:cNvPr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4212FE3C-3CF5-594F-B57C-BB3403819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47810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6FC5DC4-79B2-1041-9983-1B23BB5438F1}"/>
              </a:ext>
            </a:extLst>
          </p:cNvPr>
          <p:cNvSpPr/>
          <p:nvPr/>
        </p:nvSpPr>
        <p:spPr>
          <a:xfrm>
            <a:off x="2050940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5" name="Picture 611">
            <a:extLst>
              <a:ext uri="{FF2B5EF4-FFF2-40B4-BE49-F238E27FC236}">
                <a16:creationId xmlns:a16="http://schemas.microsoft.com/office/drawing/2014/main" id="{D00C4DF4-F993-3649-8258-A8D5737AF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46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63124E27-7F7B-D143-A393-37A9A8629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61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E1CD02-E965-DE4F-8F95-638EF48B694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31625FEE-BCE6-4746-A444-E9313FE75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2DEC9C3B-8719-5440-A5E8-7009899A0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47810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7D6B2BA-741F-BF40-8225-3534C983A12C}"/>
              </a:ext>
            </a:extLst>
          </p:cNvPr>
          <p:cNvSpPr/>
          <p:nvPr/>
        </p:nvSpPr>
        <p:spPr>
          <a:xfrm>
            <a:off x="2050940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" name="Picture 611">
            <a:extLst>
              <a:ext uri="{FF2B5EF4-FFF2-40B4-BE49-F238E27FC236}">
                <a16:creationId xmlns:a16="http://schemas.microsoft.com/office/drawing/2014/main" id="{75163D56-DB43-7E41-8262-E9C9A8BBE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46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998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7E9434-7C43-414E-B58C-BE4FB219DB21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F42953-077C-E643-B6CA-B96315620FAB}"/>
              </a:ext>
            </a:extLst>
          </p:cNvPr>
          <p:cNvSpPr txBox="1"/>
          <p:nvPr/>
        </p:nvSpPr>
        <p:spPr>
          <a:xfrm>
            <a:off x="403515" y="1636713"/>
            <a:ext cx="61055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6000" b="1" spc="-150" dirty="0">
                <a:solidFill>
                  <a:schemeClr val="bg1"/>
                </a:solidFill>
                <a:latin typeface="Indivisa Text Sans" pitchFamily="2" charset="77"/>
              </a:rPr>
              <a:t>Título</a:t>
            </a:r>
            <a:r>
              <a:rPr lang="es-ES_tradnl" sz="6000" spc="-150" dirty="0">
                <a:solidFill>
                  <a:srgbClr val="FF0000"/>
                </a:solidFill>
                <a:latin typeface="Indivisa Text Sans Light" pitchFamily="2" charset="77"/>
              </a:rPr>
              <a:t> 01</a:t>
            </a:r>
            <a:endParaRPr lang="es-ES_tradnl" sz="60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D3323A20-9327-DC49-9A15-80B67F1E5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186" y="3259138"/>
            <a:ext cx="434628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Lorem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ipsum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dolor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sit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amet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,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consectetuer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adipiscing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elit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, sed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diam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nonummy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nibh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euismod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tincidunt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ut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laoreet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dolore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magna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aliquam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erat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volutpat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. Ut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wisi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enim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ad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minim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dirty="0" err="1">
                <a:solidFill>
                  <a:schemeClr val="bg1"/>
                </a:solidFill>
                <a:latin typeface="Indivisa Text Sans" pitchFamily="2" charset="77"/>
              </a:rPr>
              <a:t>veniam</a:t>
            </a:r>
            <a:r>
              <a:rPr lang="es-ES_tradnl" altLang="en-US" dirty="0">
                <a:solidFill>
                  <a:schemeClr val="bg1"/>
                </a:solidFill>
                <a:latin typeface="Indivisa Text Sans" pitchFamily="2" charset="77"/>
              </a:rPr>
              <a:t>,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E9E6F7-1936-3145-95CF-2FA9076879FB}"/>
              </a:ext>
            </a:extLst>
          </p:cNvPr>
          <p:cNvSpPr/>
          <p:nvPr/>
        </p:nvSpPr>
        <p:spPr>
          <a:xfrm>
            <a:off x="6509040" y="32591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8D405A0-68B0-4747-9908-AD1AA5A882D6}"/>
              </a:ext>
            </a:extLst>
          </p:cNvPr>
          <p:cNvSpPr/>
          <p:nvPr/>
        </p:nvSpPr>
        <p:spPr>
          <a:xfrm>
            <a:off x="6509040" y="39957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EF2FA65F-E84A-F244-9C67-989DF222A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4515" y="33258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Lorem ipsum</a:t>
            </a:r>
          </a:p>
        </p:txBody>
      </p:sp>
      <p:sp>
        <p:nvSpPr>
          <p:cNvPr id="8" name="TextBox 24">
            <a:extLst>
              <a:ext uri="{FF2B5EF4-FFF2-40B4-BE49-F238E27FC236}">
                <a16:creationId xmlns:a16="http://schemas.microsoft.com/office/drawing/2014/main" id="{6D081D53-D698-B745-96B5-336BA247A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4515" y="40624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Diam nonummy</a:t>
            </a:r>
          </a:p>
        </p:txBody>
      </p:sp>
      <p:pic>
        <p:nvPicPr>
          <p:cNvPr id="9" name="Picture 302">
            <a:extLst>
              <a:ext uri="{FF2B5EF4-FFF2-40B4-BE49-F238E27FC236}">
                <a16:creationId xmlns:a16="http://schemas.microsoft.com/office/drawing/2014/main" id="{0C257D67-4A11-6345-AEE3-27A59901A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240" y="4075113"/>
            <a:ext cx="31908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88">
            <a:extLst>
              <a:ext uri="{FF2B5EF4-FFF2-40B4-BE49-F238E27FC236}">
                <a16:creationId xmlns:a16="http://schemas.microsoft.com/office/drawing/2014/main" id="{B2BAA924-58B0-3C47-AA3C-17FB77331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965" y="33035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55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403515" y="585833"/>
            <a:ext cx="847922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refleja de manera adecuada el contenido y contesta las siguientes preguntas: ¿En qué consiste la propuesta?, ¿Para qué sirve? y ¿En dónde o a quién impactará el proyecto?)</a:t>
            </a:r>
            <a:endParaRPr lang="es-ES_tradnl" sz="3600" spc="-150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9" y="1852885"/>
            <a:ext cx="765022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Área: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el área en la que inscribió su propuesta escogiendo entre Salud, Diseño y Tecnología, Desarrollo Humano y Social o Educación.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771" y="3160743"/>
            <a:ext cx="765022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Modalidad: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modalidad en la que inscribió su propuesta escogiendo entre proyecto de investigación, proyecto de desarrollo tecnológico, proyecto de innovación social o proyecto de modelo de negocio.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399" y="4752004"/>
            <a:ext cx="76502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Fase: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fase que atenderá su propuesta escogiendo entre fase de emergencia o fase de recuperación.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C45572D4-3FD9-FF4D-B1C5-7B648E3BF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99" y="5752435"/>
            <a:ext cx="765022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Necesidad prioritaria: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necesidad prioritaria que atenderá su propuesta escogiendo entre las enlistadas en la convocatoria u otra que contemple su propuesta.</a:t>
            </a:r>
          </a:p>
        </p:txBody>
      </p:sp>
    </p:spTree>
    <p:extLst>
      <p:ext uri="{BB962C8B-B14F-4D97-AF65-F5344CB8AC3E}">
        <p14:creationId xmlns:p14="http://schemas.microsoft.com/office/powerpoint/2010/main" val="407757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8856</TotalTime>
  <Words>941</Words>
  <Application>Microsoft Macintosh PowerPoint</Application>
  <PresentationFormat>Presentación en pantalla (4:3)</PresentationFormat>
  <Paragraphs>83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Indivisa Text Sans</vt:lpstr>
      <vt:lpstr>Indivisa Text Sans Black</vt:lpstr>
      <vt:lpstr>Indivisa Text Sans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Paola Diaz</dc:creator>
  <cp:lastModifiedBy>Adriana Rojas Leon</cp:lastModifiedBy>
  <cp:revision>32</cp:revision>
  <dcterms:created xsi:type="dcterms:W3CDTF">2020-01-21T16:54:52Z</dcterms:created>
  <dcterms:modified xsi:type="dcterms:W3CDTF">2020-07-15T23:07:45Z</dcterms:modified>
</cp:coreProperties>
</file>