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en-US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6"/>
    <p:restoredTop sz="94639"/>
  </p:normalViewPr>
  <p:slideViewPr>
    <p:cSldViewPr snapToGrid="0" snapToObjects="1">
      <p:cViewPr>
        <p:scale>
          <a:sx n="30" d="100"/>
          <a:sy n="30" d="100"/>
        </p:scale>
        <p:origin x="691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61146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19626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327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1327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8958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487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0640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4941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004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70100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7541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02C4B-198D-534F-92D5-EFA5F944AAA4}" type="datetimeFigureOut">
              <a:rPr lang="es-ES_tradnl" smtClean="0"/>
              <a:t>26/03/2021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2E846-F23A-B84B-9AD6-5FF16D05CB4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46258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87DB344-1306-9941-8958-374ECD5D9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565589"/>
            <a:ext cx="32399288" cy="3578247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24563903" y="-16474"/>
            <a:ext cx="7847467" cy="10980000"/>
            <a:chOff x="24563903" y="-16474"/>
            <a:chExt cx="7847467" cy="10980000"/>
          </a:xfrm>
        </p:grpSpPr>
        <p:sp>
          <p:nvSpPr>
            <p:cNvPr id="5" name="Rectángulo 4"/>
            <p:cNvSpPr/>
            <p:nvPr/>
          </p:nvSpPr>
          <p:spPr>
            <a:xfrm>
              <a:off x="24563903" y="-16474"/>
              <a:ext cx="7847467" cy="10980000"/>
            </a:xfrm>
            <a:prstGeom prst="rect">
              <a:avLst/>
            </a:prstGeom>
            <a:solidFill>
              <a:srgbClr val="ED5535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216027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MX" sz="8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7" name="Conector recto 6"/>
            <p:cNvCxnSpPr/>
            <p:nvPr/>
          </p:nvCxnSpPr>
          <p:spPr>
            <a:xfrm flipH="1">
              <a:off x="24924715" y="10315465"/>
              <a:ext cx="7462169" cy="0"/>
            </a:xfrm>
            <a:prstGeom prst="line">
              <a:avLst/>
            </a:prstGeom>
            <a:noFill/>
            <a:ln w="25400" cap="flat">
              <a:solidFill>
                <a:schemeClr val="bg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8" name="Rectángulo 7"/>
            <p:cNvSpPr/>
            <p:nvPr/>
          </p:nvSpPr>
          <p:spPr>
            <a:xfrm>
              <a:off x="25164198" y="9966203"/>
              <a:ext cx="180000" cy="576000"/>
            </a:xfrm>
            <a:prstGeom prst="rect">
              <a:avLst/>
            </a:prstGeom>
            <a:solidFill>
              <a:srgbClr val="5EC099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216027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MX" sz="8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25164198" y="6032140"/>
              <a:ext cx="828000" cy="180000"/>
            </a:xfrm>
            <a:prstGeom prst="rect">
              <a:avLst/>
            </a:prstGeom>
            <a:solidFill>
              <a:srgbClr val="5EC099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216027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MX" sz="8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" name="Rectángulo 10"/>
            <p:cNvSpPr>
              <a:spLocks/>
            </p:cNvSpPr>
            <p:nvPr/>
          </p:nvSpPr>
          <p:spPr>
            <a:xfrm>
              <a:off x="30382368" y="3958729"/>
              <a:ext cx="1668222" cy="861774"/>
            </a:xfrm>
            <a:prstGeom prst="rect">
              <a:avLst/>
            </a:prstGeom>
            <a:noFill/>
            <a:ln w="25400" cap="flat">
              <a:noFill/>
              <a:prstDash val="solid"/>
              <a:round/>
            </a:ln>
            <a:effectLst>
              <a:outerShdw sx="1000" sy="1000" rotWithShape="0">
                <a:srgbClr val="000000"/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l" defTabSz="2160270" rtl="0" fontAlgn="auto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s-MX" sz="5600" dirty="0">
                  <a:solidFill>
                    <a:srgbClr val="5EC099"/>
                  </a:solidFill>
                  <a:latin typeface="Indivisa Text Sans" pitchFamily="50" charset="0"/>
                  <a:ea typeface="Kozuka Gothic Pr6N R" panose="020B0400000000000000" pitchFamily="34" charset="-128"/>
                  <a:sym typeface="Calibri"/>
                </a:rPr>
                <a:t>2021</a:t>
              </a:r>
              <a:endParaRPr kumimoji="0" lang="es-MX" sz="5600" i="0" u="none" strike="noStrike" cap="none" spc="0" normalizeH="0" baseline="0" dirty="0">
                <a:ln>
                  <a:noFill/>
                </a:ln>
                <a:solidFill>
                  <a:srgbClr val="5EC099"/>
                </a:solidFill>
                <a:effectLst/>
                <a:uFillTx/>
                <a:latin typeface="Indivisa Text Sans" pitchFamily="50" charset="0"/>
                <a:ea typeface="Kozuka Gothic Pr6N R" panose="020B0400000000000000" pitchFamily="34" charset="-128"/>
                <a:sym typeface="Calibri"/>
              </a:endParaRPr>
            </a:p>
          </p:txBody>
        </p:sp>
        <p:sp>
          <p:nvSpPr>
            <p:cNvPr id="12" name="Rectángulo 11"/>
            <p:cNvSpPr/>
            <p:nvPr/>
          </p:nvSpPr>
          <p:spPr>
            <a:xfrm>
              <a:off x="29417211" y="4538732"/>
              <a:ext cx="2943977" cy="293183"/>
            </a:xfrm>
            <a:prstGeom prst="rect">
              <a:avLst/>
            </a:prstGeom>
            <a:solidFill>
              <a:srgbClr val="ED5535"/>
            </a:solidFill>
            <a:ln w="25400" cap="flat">
              <a:noFill/>
              <a:prstDash val="solid"/>
              <a:round/>
            </a:ln>
            <a:effectLst>
              <a:outerShdw sx="1000" sy="1000" rotWithShape="0">
                <a:srgbClr val="000000"/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216027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MX" sz="8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98794" y="667833"/>
              <a:ext cx="6010960" cy="4680000"/>
            </a:xfrm>
            <a:prstGeom prst="rect">
              <a:avLst/>
            </a:prstGeom>
          </p:spPr>
        </p:pic>
        <p:sp>
          <p:nvSpPr>
            <p:cNvPr id="14" name="Rectángulo 13"/>
            <p:cNvSpPr/>
            <p:nvPr/>
          </p:nvSpPr>
          <p:spPr>
            <a:xfrm>
              <a:off x="28828082" y="2686549"/>
              <a:ext cx="3448953" cy="21266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75000"/>
                </a:lnSpc>
              </a:pPr>
              <a:r>
                <a:rPr lang="es-MX" sz="5400" dirty="0">
                  <a:solidFill>
                    <a:schemeClr val="bg1"/>
                  </a:solidFill>
                  <a:effectLst/>
                  <a:latin typeface="Indivisa Text Sans" pitchFamily="50" charset="0"/>
                </a:rPr>
                <a:t>Concurso</a:t>
              </a:r>
              <a:endParaRPr lang="es-MX" sz="11500" dirty="0">
                <a:solidFill>
                  <a:schemeClr val="bg1"/>
                </a:solidFill>
                <a:effectLst/>
                <a:latin typeface="Indivisa Text Sans" pitchFamily="50" charset="0"/>
              </a:endParaRPr>
            </a:p>
            <a:p>
              <a:pPr>
                <a:lnSpc>
                  <a:spcPct val="80000"/>
                </a:lnSpc>
              </a:pPr>
              <a:r>
                <a:rPr lang="es-MX" sz="3600" spc="1100" dirty="0">
                  <a:solidFill>
                    <a:schemeClr val="bg1"/>
                  </a:solidFill>
                  <a:effectLst/>
                  <a:latin typeface="Indivisa Text Sans" pitchFamily="50" charset="0"/>
                </a:rPr>
                <a:t>Lasallista</a:t>
              </a:r>
              <a:endParaRPr lang="es-MX" sz="11500" spc="1100" dirty="0">
                <a:solidFill>
                  <a:schemeClr val="bg1"/>
                </a:solidFill>
                <a:effectLst/>
                <a:latin typeface="Indivisa Text Sans" pitchFamily="50" charset="0"/>
              </a:endParaRPr>
            </a:p>
            <a:p>
              <a:pPr marL="36000">
                <a:spcAft>
                  <a:spcPts val="0"/>
                </a:spcAft>
              </a:pPr>
              <a:r>
                <a:rPr lang="es-MX" sz="1570" dirty="0">
                  <a:solidFill>
                    <a:schemeClr val="bg1"/>
                  </a:solidFill>
                  <a:effectLst/>
                  <a:latin typeface="Indivisa Text Sans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 INVESTIGACIÓN, DESARROLLO</a:t>
              </a:r>
            </a:p>
            <a:p>
              <a:pPr marL="36000">
                <a:spcAft>
                  <a:spcPts val="0"/>
                </a:spcAft>
              </a:pPr>
              <a:r>
                <a:rPr lang="es-MX" sz="1570" dirty="0">
                  <a:solidFill>
                    <a:schemeClr val="bg1"/>
                  </a:solidFill>
                  <a:effectLst/>
                  <a:latin typeface="Indivisa Text Sans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e INNOVACIÓN</a:t>
              </a:r>
            </a:p>
            <a:p>
              <a:pPr marL="36000">
                <a:spcAft>
                  <a:spcPts val="0"/>
                </a:spcAft>
              </a:pPr>
              <a:r>
                <a:rPr lang="es-MX" sz="1000" b="1" dirty="0">
                  <a:solidFill>
                    <a:schemeClr val="bg1"/>
                  </a:solidFill>
                  <a:effectLst/>
                  <a:latin typeface="Indivisa Text Sans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“Hno. Salvador González”</a:t>
              </a:r>
              <a:endParaRPr lang="es-MX" sz="1600" dirty="0">
                <a:solidFill>
                  <a:schemeClr val="bg1"/>
                </a:solidFill>
                <a:effectLst/>
                <a:latin typeface="Indivisa Text Sans" pitchFamily="50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>
                  <a:solidFill>
                    <a:schemeClr val="bg1"/>
                  </a:solidFill>
                  <a:effectLst/>
                  <a:latin typeface="Indivisa Text Sans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8527" y="515312"/>
              <a:ext cx="1438660" cy="1438660"/>
            </a:xfrm>
            <a:prstGeom prst="rect">
              <a:avLst/>
            </a:prstGeom>
          </p:spPr>
        </p:pic>
        <p:sp>
          <p:nvSpPr>
            <p:cNvPr id="16" name="CuadroTexto 15"/>
            <p:cNvSpPr txBox="1"/>
            <p:nvPr/>
          </p:nvSpPr>
          <p:spPr>
            <a:xfrm>
              <a:off x="29080445" y="1081087"/>
              <a:ext cx="3181350" cy="22467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216027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MX" sz="14000" dirty="0">
                  <a:solidFill>
                    <a:srgbClr val="F8A789"/>
                  </a:solidFill>
                  <a:latin typeface="Indivisa Text Sans" pitchFamily="50" charset="0"/>
                  <a:ea typeface="Microsoft Himalaya"/>
                  <a:cs typeface="Microsoft Himalaya"/>
                </a:rPr>
                <a:t>XXII</a:t>
              </a:r>
              <a:endParaRPr lang="es-MX" sz="14000" dirty="0">
                <a:solidFill>
                  <a:srgbClr val="F8A789"/>
                </a:solidFill>
                <a:latin typeface="Indivisa Text Sans" pitchFamily="50" charset="0"/>
                <a:ea typeface="Microsoft Himalaya" panose="01010100010101010101" pitchFamily="2" charset="0"/>
                <a:cs typeface="Microsoft Himalaya" panose="01010100010101010101" pitchFamily="2" charset="0"/>
              </a:endParaRPr>
            </a:p>
          </p:txBody>
        </p:sp>
      </p:grpSp>
      <p:sp>
        <p:nvSpPr>
          <p:cNvPr id="17" name="Rectángulo 16"/>
          <p:cNvSpPr/>
          <p:nvPr/>
        </p:nvSpPr>
        <p:spPr>
          <a:xfrm>
            <a:off x="0" y="2"/>
            <a:ext cx="24558171" cy="6834489"/>
          </a:xfrm>
          <a:prstGeom prst="rect">
            <a:avLst/>
          </a:prstGeom>
          <a:noFill/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216027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MX" sz="85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" name="Shape 111"/>
          <p:cNvSpPr/>
          <p:nvPr/>
        </p:nvSpPr>
        <p:spPr>
          <a:xfrm>
            <a:off x="25004211" y="6530975"/>
            <a:ext cx="6284913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>
                <a:latin typeface="Indivisa Text Sans" pitchFamily="50" charset="0"/>
              </a:rPr>
              <a:t>Nombre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Apellido</a:t>
            </a:r>
            <a:r>
              <a:rPr dirty="0">
                <a:latin typeface="Indivisa Text Sans" pitchFamily="50" charset="0"/>
              </a:rPr>
              <a:t> / </a:t>
            </a:r>
            <a:r>
              <a:rPr sz="3000" dirty="0" err="1">
                <a:latin typeface="Indivisa Text Sans" pitchFamily="50" charset="0"/>
              </a:rPr>
              <a:t>Nombre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Apellido</a:t>
            </a:r>
            <a:r>
              <a:rPr dirty="0">
                <a:latin typeface="Indivisa Text Sans" pitchFamily="50" charset="0"/>
              </a:rPr>
              <a:t>  </a:t>
            </a:r>
          </a:p>
        </p:txBody>
      </p:sp>
      <p:sp>
        <p:nvSpPr>
          <p:cNvPr id="19" name="Shape 112"/>
          <p:cNvSpPr/>
          <p:nvPr/>
        </p:nvSpPr>
        <p:spPr>
          <a:xfrm>
            <a:off x="25004211" y="7051675"/>
            <a:ext cx="6284913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1851750">
              <a:defRPr sz="300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 err="1">
                <a:latin typeface="Indivisa Text Sans" pitchFamily="50" charset="0"/>
              </a:rPr>
              <a:t>Nivel</a:t>
            </a:r>
            <a:r>
              <a:rPr dirty="0">
                <a:latin typeface="Indivisa Text Sans" pitchFamily="50" charset="0"/>
              </a:rPr>
              <a:t> Escolar</a:t>
            </a:r>
          </a:p>
        </p:txBody>
      </p:sp>
      <p:sp>
        <p:nvSpPr>
          <p:cNvPr id="20" name="Shape 113"/>
          <p:cNvSpPr/>
          <p:nvPr/>
        </p:nvSpPr>
        <p:spPr>
          <a:xfrm>
            <a:off x="25004211" y="8005763"/>
            <a:ext cx="6284913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>
                <a:latin typeface="Indivisa Text Sans" pitchFamily="50" charset="0"/>
              </a:rPr>
              <a:t>Nombre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Apellido</a:t>
            </a:r>
            <a:r>
              <a:rPr dirty="0">
                <a:latin typeface="Indivisa Text Sans" pitchFamily="50" charset="0"/>
              </a:rPr>
              <a:t> / </a:t>
            </a:r>
            <a:r>
              <a:rPr sz="3000" dirty="0" err="1">
                <a:latin typeface="Indivisa Text Sans" pitchFamily="50" charset="0"/>
              </a:rPr>
              <a:t>Nombre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Apellido</a:t>
            </a:r>
            <a:r>
              <a:rPr dirty="0">
                <a:latin typeface="Indivisa Text Sans" pitchFamily="50" charset="0"/>
              </a:rPr>
              <a:t>  </a:t>
            </a:r>
          </a:p>
        </p:txBody>
      </p:sp>
      <p:sp>
        <p:nvSpPr>
          <p:cNvPr id="21" name="Shape 114"/>
          <p:cNvSpPr/>
          <p:nvPr/>
        </p:nvSpPr>
        <p:spPr>
          <a:xfrm>
            <a:off x="25004211" y="8526463"/>
            <a:ext cx="6284913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1851750">
              <a:defRPr sz="300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 err="1">
                <a:latin typeface="Indivisa Text Sans" pitchFamily="50" charset="0"/>
              </a:rPr>
              <a:t>Nivel</a:t>
            </a:r>
            <a:r>
              <a:rPr dirty="0">
                <a:latin typeface="Indivisa Text Sans" pitchFamily="50" charset="0"/>
              </a:rPr>
              <a:t> Escolar</a:t>
            </a:r>
          </a:p>
        </p:txBody>
      </p:sp>
      <p:sp>
        <p:nvSpPr>
          <p:cNvPr id="22" name="Shape 115"/>
          <p:cNvSpPr/>
          <p:nvPr/>
        </p:nvSpPr>
        <p:spPr>
          <a:xfrm>
            <a:off x="990600" y="1171575"/>
            <a:ext cx="23072558" cy="4353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80000"/>
              </a:lnSpc>
              <a:defRPr sz="17000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 err="1">
                <a:latin typeface="Indivisa Text Sans" pitchFamily="50" charset="0"/>
              </a:rPr>
              <a:t>Título</a:t>
            </a:r>
            <a:r>
              <a:rPr dirty="0">
                <a:latin typeface="Indivisa Text Sans" pitchFamily="50" charset="0"/>
              </a:rPr>
              <a:t> del </a:t>
            </a:r>
            <a:r>
              <a:rPr dirty="0" err="1">
                <a:latin typeface="Indivisa Text Sans" pitchFamily="50" charset="0"/>
              </a:rPr>
              <a:t>trabajo</a:t>
            </a:r>
            <a:r>
              <a:rPr dirty="0">
                <a:latin typeface="Indivisa Text Sans" pitchFamily="50" charset="0"/>
              </a:rPr>
              <a:t> de investigación</a:t>
            </a:r>
          </a:p>
        </p:txBody>
      </p:sp>
      <p:sp>
        <p:nvSpPr>
          <p:cNvPr id="23" name="Shape 116"/>
          <p:cNvSpPr/>
          <p:nvPr/>
        </p:nvSpPr>
        <p:spPr>
          <a:xfrm>
            <a:off x="620714" y="7091363"/>
            <a:ext cx="23442444" cy="3342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20000"/>
              </a:lnSpc>
              <a:defRPr sz="4400" i="1">
                <a:solidFill>
                  <a:srgbClr val="A6A6A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Indivisa Text Sans" pitchFamily="50" charset="0"/>
              </a:rPr>
              <a:t>RESUMEN. La diabetes </a:t>
            </a:r>
            <a:r>
              <a:rPr dirty="0" err="1">
                <a:latin typeface="Indivisa Text Sans" pitchFamily="50" charset="0"/>
              </a:rPr>
              <a:t>es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una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enfermedad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crónica</a:t>
            </a:r>
            <a:r>
              <a:rPr dirty="0">
                <a:latin typeface="Indivisa Text Sans" pitchFamily="50" charset="0"/>
              </a:rPr>
              <a:t> que </a:t>
            </a:r>
            <a:r>
              <a:rPr dirty="0" err="1">
                <a:latin typeface="Indivisa Text Sans" pitchFamily="50" charset="0"/>
              </a:rPr>
              <a:t>aparece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debido</a:t>
            </a:r>
            <a:r>
              <a:rPr dirty="0">
                <a:latin typeface="Indivisa Text Sans" pitchFamily="50" charset="0"/>
              </a:rPr>
              <a:t> a que el </a:t>
            </a:r>
            <a:r>
              <a:rPr dirty="0" err="1">
                <a:latin typeface="Indivisa Text Sans" pitchFamily="50" charset="0"/>
              </a:rPr>
              <a:t>páncreas</a:t>
            </a:r>
            <a:r>
              <a:rPr dirty="0">
                <a:latin typeface="Indivisa Text Sans" pitchFamily="50" charset="0"/>
              </a:rPr>
              <a:t> no </a:t>
            </a:r>
            <a:r>
              <a:rPr dirty="0" err="1">
                <a:latin typeface="Indivisa Text Sans" pitchFamily="50" charset="0"/>
              </a:rPr>
              <a:t>fabrica</a:t>
            </a:r>
            <a:r>
              <a:rPr dirty="0">
                <a:latin typeface="Indivisa Text Sans" pitchFamily="50" charset="0"/>
              </a:rPr>
              <a:t> la </a:t>
            </a:r>
            <a:r>
              <a:rPr dirty="0" err="1">
                <a:latin typeface="Indivisa Text Sans" pitchFamily="50" charset="0"/>
              </a:rPr>
              <a:t>cantidad</a:t>
            </a:r>
            <a:r>
              <a:rPr dirty="0">
                <a:latin typeface="Indivisa Text Sans" pitchFamily="50" charset="0"/>
              </a:rPr>
              <a:t> de </a:t>
            </a:r>
            <a:r>
              <a:rPr dirty="0" err="1">
                <a:latin typeface="Indivisa Text Sans" pitchFamily="50" charset="0"/>
              </a:rPr>
              <a:t>insulina</a:t>
            </a:r>
            <a:r>
              <a:rPr dirty="0">
                <a:latin typeface="Indivisa Text Sans" pitchFamily="50" charset="0"/>
              </a:rPr>
              <a:t> que el </a:t>
            </a:r>
            <a:r>
              <a:rPr dirty="0" err="1">
                <a:latin typeface="Indivisa Text Sans" pitchFamily="50" charset="0"/>
              </a:rPr>
              <a:t>cuerpo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humano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necesita</a:t>
            </a:r>
            <a:r>
              <a:rPr dirty="0">
                <a:latin typeface="Indivisa Text Sans" pitchFamily="50" charset="0"/>
              </a:rPr>
              <a:t>, o </a:t>
            </a:r>
            <a:r>
              <a:rPr dirty="0" err="1">
                <a:latin typeface="Indivisa Text Sans" pitchFamily="50" charset="0"/>
              </a:rPr>
              <a:t>bien</a:t>
            </a:r>
            <a:r>
              <a:rPr dirty="0">
                <a:latin typeface="Indivisa Text Sans" pitchFamily="50" charset="0"/>
              </a:rPr>
              <a:t> la </a:t>
            </a:r>
            <a:r>
              <a:rPr dirty="0" err="1">
                <a:latin typeface="Indivisa Text Sans" pitchFamily="50" charset="0"/>
              </a:rPr>
              <a:t>fabrica</a:t>
            </a:r>
            <a:r>
              <a:rPr dirty="0">
                <a:latin typeface="Indivisa Text Sans" pitchFamily="50" charset="0"/>
              </a:rPr>
              <a:t> de </a:t>
            </a:r>
            <a:r>
              <a:rPr dirty="0" err="1">
                <a:latin typeface="Indivisa Text Sans" pitchFamily="50" charset="0"/>
              </a:rPr>
              <a:t>una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calidad</a:t>
            </a:r>
            <a:r>
              <a:rPr dirty="0">
                <a:latin typeface="Indivisa Text Sans" pitchFamily="50" charset="0"/>
              </a:rPr>
              <a:t> inferior. La diabetes </a:t>
            </a:r>
            <a:r>
              <a:rPr dirty="0" err="1">
                <a:latin typeface="Indivisa Text Sans" pitchFamily="50" charset="0"/>
              </a:rPr>
              <a:t>es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una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enfermedad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crónica</a:t>
            </a:r>
            <a:r>
              <a:rPr dirty="0">
                <a:latin typeface="Indivisa Text Sans" pitchFamily="50" charset="0"/>
              </a:rPr>
              <a:t> que </a:t>
            </a:r>
            <a:r>
              <a:rPr dirty="0" err="1">
                <a:latin typeface="Indivisa Text Sans" pitchFamily="50" charset="0"/>
              </a:rPr>
              <a:t>aparece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debido</a:t>
            </a:r>
            <a:r>
              <a:rPr dirty="0">
                <a:latin typeface="Indivisa Text Sans" pitchFamily="50" charset="0"/>
              </a:rPr>
              <a:t> a que el </a:t>
            </a:r>
            <a:r>
              <a:rPr dirty="0" err="1">
                <a:latin typeface="Indivisa Text Sans" pitchFamily="50" charset="0"/>
              </a:rPr>
              <a:t>páncreas</a:t>
            </a:r>
            <a:r>
              <a:rPr dirty="0">
                <a:latin typeface="Indivisa Text Sans" pitchFamily="50" charset="0"/>
              </a:rPr>
              <a:t> no </a:t>
            </a:r>
            <a:r>
              <a:rPr dirty="0" err="1">
                <a:latin typeface="Indivisa Text Sans" pitchFamily="50" charset="0"/>
              </a:rPr>
              <a:t>fabrica</a:t>
            </a:r>
            <a:r>
              <a:rPr dirty="0">
                <a:latin typeface="Indivisa Text Sans" pitchFamily="50" charset="0"/>
              </a:rPr>
              <a:t> la </a:t>
            </a:r>
            <a:r>
              <a:rPr dirty="0" err="1">
                <a:latin typeface="Indivisa Text Sans" pitchFamily="50" charset="0"/>
              </a:rPr>
              <a:t>cantidad</a:t>
            </a:r>
            <a:r>
              <a:rPr dirty="0">
                <a:latin typeface="Indivisa Text Sans" pitchFamily="50" charset="0"/>
              </a:rPr>
              <a:t> de </a:t>
            </a:r>
            <a:r>
              <a:rPr dirty="0" err="1">
                <a:latin typeface="Indivisa Text Sans" pitchFamily="50" charset="0"/>
              </a:rPr>
              <a:t>insulina</a:t>
            </a:r>
            <a:r>
              <a:rPr dirty="0">
                <a:latin typeface="Indivisa Text Sans" pitchFamily="50" charset="0"/>
              </a:rPr>
              <a:t> que el </a:t>
            </a:r>
            <a:r>
              <a:rPr dirty="0" err="1">
                <a:latin typeface="Indivisa Text Sans" pitchFamily="50" charset="0"/>
              </a:rPr>
              <a:t>cuerpo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humano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necesita</a:t>
            </a:r>
            <a:r>
              <a:rPr dirty="0">
                <a:latin typeface="Indivisa Text Sans" pitchFamily="50" charset="0"/>
              </a:rPr>
              <a:t>, o </a:t>
            </a:r>
            <a:r>
              <a:rPr dirty="0" err="1">
                <a:latin typeface="Indivisa Text Sans" pitchFamily="50" charset="0"/>
              </a:rPr>
              <a:t>bien</a:t>
            </a:r>
            <a:r>
              <a:rPr dirty="0">
                <a:latin typeface="Indivisa Text Sans" pitchFamily="50" charset="0"/>
              </a:rPr>
              <a:t> la </a:t>
            </a:r>
            <a:r>
              <a:rPr dirty="0" err="1">
                <a:latin typeface="Indivisa Text Sans" pitchFamily="50" charset="0"/>
              </a:rPr>
              <a:t>fabrica</a:t>
            </a:r>
            <a:r>
              <a:rPr dirty="0">
                <a:latin typeface="Indivisa Text Sans" pitchFamily="50" charset="0"/>
              </a:rPr>
              <a:t> de </a:t>
            </a:r>
            <a:r>
              <a:rPr dirty="0" err="1">
                <a:latin typeface="Indivisa Text Sans" pitchFamily="50" charset="0"/>
              </a:rPr>
              <a:t>una</a:t>
            </a:r>
            <a:r>
              <a:rPr dirty="0">
                <a:latin typeface="Indivisa Text Sans" pitchFamily="50" charset="0"/>
              </a:rPr>
              <a:t> </a:t>
            </a:r>
            <a:r>
              <a:rPr dirty="0" err="1">
                <a:latin typeface="Indivisa Text Sans" pitchFamily="50" charset="0"/>
              </a:rPr>
              <a:t>calidad</a:t>
            </a:r>
            <a:r>
              <a:rPr dirty="0">
                <a:latin typeface="Indivisa Text Sans" pitchFamily="50" charset="0"/>
              </a:rPr>
              <a:t> inferior. 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22026677" y="2333897"/>
            <a:ext cx="1331453" cy="1247711"/>
          </a:xfrm>
          <a:prstGeom prst="rect">
            <a:avLst/>
          </a:prstGeom>
          <a:noFill/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>
              <a:lnSpc>
                <a:spcPts val="18300"/>
              </a:lnSpc>
            </a:pPr>
            <a:endParaRPr kumimoji="0" lang="es-MX" sz="13800" b="1" i="0" u="none" strike="noStrike" cap="none" spc="0" normalizeH="0" baseline="0" dirty="0">
              <a:ln>
                <a:noFill/>
              </a:ln>
              <a:effectLst/>
              <a:uFillTx/>
              <a:latin typeface="HelveticaNeueLT Std Lt Cn" panose="020B0406020202030204" pitchFamily="34" charset="0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697" y="40454712"/>
            <a:ext cx="5467533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FB1B1AE-4173-484C-984F-5DA3EDA1A9F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196" t="76518" r="15264" b="8991"/>
          <a:stretch/>
        </p:blipFill>
        <p:spPr>
          <a:xfrm>
            <a:off x="0" y="38273969"/>
            <a:ext cx="32411370" cy="49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89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106</Words>
  <Application>Microsoft Office PowerPoint</Application>
  <PresentationFormat>Personalizado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HelveticaNeueLT Std Lt Cn</vt:lpstr>
      <vt:lpstr>Indivisa Text Sans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Adriana Rojas</cp:lastModifiedBy>
  <cp:revision>15</cp:revision>
  <dcterms:created xsi:type="dcterms:W3CDTF">2019-09-10T23:46:59Z</dcterms:created>
  <dcterms:modified xsi:type="dcterms:W3CDTF">2021-03-26T22:43:00Z</dcterms:modified>
</cp:coreProperties>
</file>